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4" r:id="rId3"/>
    <p:sldId id="287" r:id="rId4"/>
    <p:sldId id="281" r:id="rId5"/>
    <p:sldId id="260" r:id="rId6"/>
    <p:sldId id="288" r:id="rId7"/>
    <p:sldId id="282" r:id="rId8"/>
    <p:sldId id="265" r:id="rId9"/>
    <p:sldId id="269" r:id="rId10"/>
    <p:sldId id="270" r:id="rId11"/>
    <p:sldId id="274" r:id="rId12"/>
    <p:sldId id="275" r:id="rId13"/>
    <p:sldId id="271" r:id="rId14"/>
    <p:sldId id="276" r:id="rId15"/>
    <p:sldId id="286" r:id="rId16"/>
    <p:sldId id="279" r:id="rId17"/>
    <p:sldId id="28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4B92B-1D3B-4F74-82FD-33309FCD80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29823-8566-41D5-8B10-1A6CF7503D9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25A4A89-17C2-4528-9A6A-892AE8D8553F}" type="parTrans" cxnId="{1D8A277F-A65F-4064-BAFD-31F8DB6604FE}">
      <dgm:prSet/>
      <dgm:spPr/>
      <dgm:t>
        <a:bodyPr/>
        <a:lstStyle/>
        <a:p>
          <a:endParaRPr lang="en-US"/>
        </a:p>
      </dgm:t>
    </dgm:pt>
    <dgm:pt modelId="{B03AC0C8-14CB-458D-A431-FF019425A0ED}" type="sibTrans" cxnId="{1D8A277F-A65F-4064-BAFD-31F8DB6604FE}">
      <dgm:prSet/>
      <dgm:spPr/>
      <dgm:t>
        <a:bodyPr/>
        <a:lstStyle/>
        <a:p>
          <a:endParaRPr lang="en-US"/>
        </a:p>
      </dgm:t>
    </dgm:pt>
    <dgm:pt modelId="{C1EE80E8-9280-4DDA-8673-E8DFE765AFA0}" type="pres">
      <dgm:prSet presAssocID="{4804B92B-1D3B-4F74-82FD-33309FCD80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4B361A-D979-4DA7-89C8-BCCF57DA344E}" type="pres">
      <dgm:prSet presAssocID="{51929823-8566-41D5-8B10-1A6CF7503D94}" presName="node" presStyleLbl="node1" presStyleIdx="0" presStyleCnt="1" custRadScaleRad="99820" custRadScaleInc="-1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A277F-A65F-4064-BAFD-31F8DB6604FE}" srcId="{4804B92B-1D3B-4F74-82FD-33309FCD805A}" destId="{51929823-8566-41D5-8B10-1A6CF7503D94}" srcOrd="0" destOrd="0" parTransId="{C25A4A89-17C2-4528-9A6A-892AE8D8553F}" sibTransId="{B03AC0C8-14CB-458D-A431-FF019425A0ED}"/>
    <dgm:cxn modelId="{E6C90075-A5BB-4710-B64E-F5DA5FFAF852}" type="presOf" srcId="{4804B92B-1D3B-4F74-82FD-33309FCD805A}" destId="{C1EE80E8-9280-4DDA-8673-E8DFE765AFA0}" srcOrd="0" destOrd="0" presId="urn:microsoft.com/office/officeart/2005/8/layout/cycle2"/>
    <dgm:cxn modelId="{126128A3-2BBA-479D-B129-5C9756881A0F}" type="presOf" srcId="{51929823-8566-41D5-8B10-1A6CF7503D94}" destId="{BA4B361A-D979-4DA7-89C8-BCCF57DA344E}" srcOrd="0" destOrd="0" presId="urn:microsoft.com/office/officeart/2005/8/layout/cycle2"/>
    <dgm:cxn modelId="{E73A442F-04F5-4DF1-ABDF-7398C695CDD5}" type="presParOf" srcId="{C1EE80E8-9280-4DDA-8673-E8DFE765AFA0}" destId="{BA4B361A-D979-4DA7-89C8-BCCF57DA344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C87E7-D8DB-4853-94BC-0BD1B102B70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AAC204-0338-4190-B3BA-94F68A6626F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7B042A1-0EF5-4559-8FD9-5506604B7414}" type="parTrans" cxnId="{B78C9806-5B85-4928-8D08-544AFB7A3586}">
      <dgm:prSet/>
      <dgm:spPr/>
      <dgm:t>
        <a:bodyPr/>
        <a:lstStyle/>
        <a:p>
          <a:endParaRPr lang="en-US"/>
        </a:p>
      </dgm:t>
    </dgm:pt>
    <dgm:pt modelId="{410201C9-15E0-4BB9-A2FA-A7F012AF4F1A}" type="sibTrans" cxnId="{B78C9806-5B85-4928-8D08-544AFB7A3586}">
      <dgm:prSet/>
      <dgm:spPr/>
      <dgm:t>
        <a:bodyPr/>
        <a:lstStyle/>
        <a:p>
          <a:endParaRPr lang="en-US"/>
        </a:p>
      </dgm:t>
    </dgm:pt>
    <dgm:pt modelId="{9DFC23BA-F6F7-4D29-ACC5-69E8416396B4}">
      <dgm:prSet custT="1"/>
      <dgm:spPr/>
      <dgm:t>
        <a:bodyPr/>
        <a:lstStyle/>
        <a:p>
          <a:r>
            <a:rPr lang="bn-BD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পুর্জি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আখচাষিদের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আখ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সরবরাহের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অনুমতিপত্র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পুর্জির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চাষিদের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আখ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সরবরাহে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হয়রানি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বিড়ম্বনার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অবসান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2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dirty="0"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F4465E-4F44-4651-BE02-2667CA2855C3}" type="parTrans" cxnId="{677DD605-2F1C-4C1B-89C7-38A5BA15C33A}">
      <dgm:prSet/>
      <dgm:spPr/>
      <dgm:t>
        <a:bodyPr/>
        <a:lstStyle/>
        <a:p>
          <a:endParaRPr lang="en-US"/>
        </a:p>
      </dgm:t>
    </dgm:pt>
    <dgm:pt modelId="{35BBC1E4-1921-4DC5-9379-091EEB3E30AD}" type="sibTrans" cxnId="{677DD605-2F1C-4C1B-89C7-38A5BA15C33A}">
      <dgm:prSet/>
      <dgm:spPr/>
      <dgm:t>
        <a:bodyPr/>
        <a:lstStyle/>
        <a:p>
          <a:endParaRPr lang="en-US"/>
        </a:p>
      </dgm:t>
    </dgm:pt>
    <dgm:pt modelId="{E157FCB6-EE51-45DF-BFBA-65CBA3F057A3}">
      <dgm:prSet custT="1"/>
      <dgm:spPr/>
      <dgm:t>
        <a:bodyPr/>
        <a:lstStyle/>
        <a:p>
          <a:r>
            <a:rPr lang="bn-BD" sz="28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পুর্জি তথ্য পেয়ে চাষি আখ সরবরাহ করছে। দেশে ১৫টি চিনিকলে সকল আখচাষী এখন এস এম এসের মাধ্যমে পূজির তথ্য পাচ্চে। </a:t>
          </a:r>
          <a:endParaRPr lang="en-US" sz="2800" dirty="0"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7A009-FD62-4D93-9AD9-AA788CC67529}" type="parTrans" cxnId="{1CBA36A6-57C4-4B49-A08B-B6DE4946D519}">
      <dgm:prSet/>
      <dgm:spPr/>
      <dgm:t>
        <a:bodyPr/>
        <a:lstStyle/>
        <a:p>
          <a:endParaRPr lang="en-US"/>
        </a:p>
      </dgm:t>
    </dgm:pt>
    <dgm:pt modelId="{9B928450-64AC-4F98-9626-B7ED23F87B08}" type="sibTrans" cxnId="{1CBA36A6-57C4-4B49-A08B-B6DE4946D519}">
      <dgm:prSet/>
      <dgm:spPr/>
      <dgm:t>
        <a:bodyPr/>
        <a:lstStyle/>
        <a:p>
          <a:endParaRPr lang="en-US"/>
        </a:p>
      </dgm:t>
    </dgm:pt>
    <dgm:pt modelId="{E8F118F2-6C25-4AF1-BEE3-E389C4CEFAED}" type="pres">
      <dgm:prSet presAssocID="{46CC87E7-D8DB-4853-94BC-0BD1B102B7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4158CC-E207-419D-87FF-CB4E6F2D722D}" type="pres">
      <dgm:prSet presAssocID="{88AAC204-0338-4190-B3BA-94F68A6626FB}" presName="node" presStyleLbl="node1" presStyleIdx="0" presStyleCnt="3" custScaleX="166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F4185-062B-4A07-B3F2-B71CE16D8549}" type="pres">
      <dgm:prSet presAssocID="{88AAC204-0338-4190-B3BA-94F68A6626FB}" presName="spNode" presStyleCnt="0"/>
      <dgm:spPr/>
    </dgm:pt>
    <dgm:pt modelId="{D86A2704-CA6F-4DBD-A4EA-83A67F92D80B}" type="pres">
      <dgm:prSet presAssocID="{410201C9-15E0-4BB9-A2FA-A7F012AF4F1A}" presName="sibTrans" presStyleLbl="sibTrans1D1" presStyleIdx="0" presStyleCnt="3"/>
      <dgm:spPr/>
      <dgm:t>
        <a:bodyPr/>
        <a:lstStyle/>
        <a:p>
          <a:endParaRPr lang="en-US"/>
        </a:p>
      </dgm:t>
    </dgm:pt>
    <dgm:pt modelId="{17009189-FF5A-4AF9-BAEF-7DAFB59EE976}" type="pres">
      <dgm:prSet presAssocID="{E157FCB6-EE51-45DF-BFBA-65CBA3F057A3}" presName="node" presStyleLbl="node1" presStyleIdx="1" presStyleCnt="3" custScaleX="126687" custScaleY="133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48415-261B-4BA4-9512-A77E53F43610}" type="pres">
      <dgm:prSet presAssocID="{E157FCB6-EE51-45DF-BFBA-65CBA3F057A3}" presName="spNode" presStyleCnt="0"/>
      <dgm:spPr/>
    </dgm:pt>
    <dgm:pt modelId="{7FCF2A6C-3EF1-4075-88B3-742F48634D4E}" type="pres">
      <dgm:prSet presAssocID="{9B928450-64AC-4F98-9626-B7ED23F87B08}" presName="sibTrans" presStyleLbl="sibTrans1D1" presStyleIdx="1" presStyleCnt="3"/>
      <dgm:spPr/>
      <dgm:t>
        <a:bodyPr/>
        <a:lstStyle/>
        <a:p>
          <a:endParaRPr lang="en-US"/>
        </a:p>
      </dgm:t>
    </dgm:pt>
    <dgm:pt modelId="{BAF976B4-7ADE-4EE6-8F67-ADF80C2259C0}" type="pres">
      <dgm:prSet presAssocID="{9DFC23BA-F6F7-4D29-ACC5-69E8416396B4}" presName="node" presStyleLbl="node1" presStyleIdx="2" presStyleCnt="3" custScaleX="129722" custScaleY="1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5A2F1-4B29-4334-BAE1-65CC4D3D550C}" type="pres">
      <dgm:prSet presAssocID="{9DFC23BA-F6F7-4D29-ACC5-69E8416396B4}" presName="spNode" presStyleCnt="0"/>
      <dgm:spPr/>
    </dgm:pt>
    <dgm:pt modelId="{50674802-6F78-499F-AE2F-F490337B005C}" type="pres">
      <dgm:prSet presAssocID="{35BBC1E4-1921-4DC5-9379-091EEB3E30AD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5C8BFA2F-D091-46A7-B6D5-4D1363BB9235}" type="presOf" srcId="{35BBC1E4-1921-4DC5-9379-091EEB3E30AD}" destId="{50674802-6F78-499F-AE2F-F490337B005C}" srcOrd="0" destOrd="0" presId="urn:microsoft.com/office/officeart/2005/8/layout/cycle5"/>
    <dgm:cxn modelId="{9DEF0062-E67B-46E9-8B1E-7B965896202B}" type="presOf" srcId="{46CC87E7-D8DB-4853-94BC-0BD1B102B70F}" destId="{E8F118F2-6C25-4AF1-BEE3-E389C4CEFAED}" srcOrd="0" destOrd="0" presId="urn:microsoft.com/office/officeart/2005/8/layout/cycle5"/>
    <dgm:cxn modelId="{19CCDC1D-A42D-49F9-8B00-D97CACEEEA49}" type="presOf" srcId="{88AAC204-0338-4190-B3BA-94F68A6626FB}" destId="{794158CC-E207-419D-87FF-CB4E6F2D722D}" srcOrd="0" destOrd="0" presId="urn:microsoft.com/office/officeart/2005/8/layout/cycle5"/>
    <dgm:cxn modelId="{51A51A62-4E3E-4540-BBBE-62400F9E9319}" type="presOf" srcId="{9DFC23BA-F6F7-4D29-ACC5-69E8416396B4}" destId="{BAF976B4-7ADE-4EE6-8F67-ADF80C2259C0}" srcOrd="0" destOrd="0" presId="urn:microsoft.com/office/officeart/2005/8/layout/cycle5"/>
    <dgm:cxn modelId="{4A562EFC-3B8E-4115-9A39-F6C827E7A7AA}" type="presOf" srcId="{E157FCB6-EE51-45DF-BFBA-65CBA3F057A3}" destId="{17009189-FF5A-4AF9-BAEF-7DAFB59EE976}" srcOrd="0" destOrd="0" presId="urn:microsoft.com/office/officeart/2005/8/layout/cycle5"/>
    <dgm:cxn modelId="{9CB0B689-9E7B-4AC4-8AA9-C74A9C494D2C}" type="presOf" srcId="{410201C9-15E0-4BB9-A2FA-A7F012AF4F1A}" destId="{D86A2704-CA6F-4DBD-A4EA-83A67F92D80B}" srcOrd="0" destOrd="0" presId="urn:microsoft.com/office/officeart/2005/8/layout/cycle5"/>
    <dgm:cxn modelId="{B78C9806-5B85-4928-8D08-544AFB7A3586}" srcId="{46CC87E7-D8DB-4853-94BC-0BD1B102B70F}" destId="{88AAC204-0338-4190-B3BA-94F68A6626FB}" srcOrd="0" destOrd="0" parTransId="{07B042A1-0EF5-4559-8FD9-5506604B7414}" sibTransId="{410201C9-15E0-4BB9-A2FA-A7F012AF4F1A}"/>
    <dgm:cxn modelId="{01383992-0BB7-4DFF-9263-4E5760BC9BDC}" type="presOf" srcId="{9B928450-64AC-4F98-9626-B7ED23F87B08}" destId="{7FCF2A6C-3EF1-4075-88B3-742F48634D4E}" srcOrd="0" destOrd="0" presId="urn:microsoft.com/office/officeart/2005/8/layout/cycle5"/>
    <dgm:cxn modelId="{1CBA36A6-57C4-4B49-A08B-B6DE4946D519}" srcId="{46CC87E7-D8DB-4853-94BC-0BD1B102B70F}" destId="{E157FCB6-EE51-45DF-BFBA-65CBA3F057A3}" srcOrd="1" destOrd="0" parTransId="{5827A009-FD62-4D93-9AD9-AA788CC67529}" sibTransId="{9B928450-64AC-4F98-9626-B7ED23F87B08}"/>
    <dgm:cxn modelId="{677DD605-2F1C-4C1B-89C7-38A5BA15C33A}" srcId="{46CC87E7-D8DB-4853-94BC-0BD1B102B70F}" destId="{9DFC23BA-F6F7-4D29-ACC5-69E8416396B4}" srcOrd="2" destOrd="0" parTransId="{05F4465E-4F44-4651-BE02-2667CA2855C3}" sibTransId="{35BBC1E4-1921-4DC5-9379-091EEB3E30AD}"/>
    <dgm:cxn modelId="{D1A67EEF-D38B-4F45-8FC9-FA400C923C3D}" type="presParOf" srcId="{E8F118F2-6C25-4AF1-BEE3-E389C4CEFAED}" destId="{794158CC-E207-419D-87FF-CB4E6F2D722D}" srcOrd="0" destOrd="0" presId="urn:microsoft.com/office/officeart/2005/8/layout/cycle5"/>
    <dgm:cxn modelId="{82E7A2D7-EFB8-4A3B-8442-5AC067F6F07F}" type="presParOf" srcId="{E8F118F2-6C25-4AF1-BEE3-E389C4CEFAED}" destId="{5FEF4185-062B-4A07-B3F2-B71CE16D8549}" srcOrd="1" destOrd="0" presId="urn:microsoft.com/office/officeart/2005/8/layout/cycle5"/>
    <dgm:cxn modelId="{CAE14055-C126-429B-B6A7-C0122A6ABEBC}" type="presParOf" srcId="{E8F118F2-6C25-4AF1-BEE3-E389C4CEFAED}" destId="{D86A2704-CA6F-4DBD-A4EA-83A67F92D80B}" srcOrd="2" destOrd="0" presId="urn:microsoft.com/office/officeart/2005/8/layout/cycle5"/>
    <dgm:cxn modelId="{D6758067-6753-40A6-A059-B1B0AC37FCE9}" type="presParOf" srcId="{E8F118F2-6C25-4AF1-BEE3-E389C4CEFAED}" destId="{17009189-FF5A-4AF9-BAEF-7DAFB59EE976}" srcOrd="3" destOrd="0" presId="urn:microsoft.com/office/officeart/2005/8/layout/cycle5"/>
    <dgm:cxn modelId="{E8396EA1-4177-4D6B-8158-19193BC09C03}" type="presParOf" srcId="{E8F118F2-6C25-4AF1-BEE3-E389C4CEFAED}" destId="{FB148415-261B-4BA4-9512-A77E53F43610}" srcOrd="4" destOrd="0" presId="urn:microsoft.com/office/officeart/2005/8/layout/cycle5"/>
    <dgm:cxn modelId="{BADE6DEB-AF74-4E4F-8E28-A9177E1190F8}" type="presParOf" srcId="{E8F118F2-6C25-4AF1-BEE3-E389C4CEFAED}" destId="{7FCF2A6C-3EF1-4075-88B3-742F48634D4E}" srcOrd="5" destOrd="0" presId="urn:microsoft.com/office/officeart/2005/8/layout/cycle5"/>
    <dgm:cxn modelId="{DB70CC3E-093B-4209-AF22-894448DBBD44}" type="presParOf" srcId="{E8F118F2-6C25-4AF1-BEE3-E389C4CEFAED}" destId="{BAF976B4-7ADE-4EE6-8F67-ADF80C2259C0}" srcOrd="6" destOrd="0" presId="urn:microsoft.com/office/officeart/2005/8/layout/cycle5"/>
    <dgm:cxn modelId="{3E7C7FAD-0919-4073-AE84-B780A1F19570}" type="presParOf" srcId="{E8F118F2-6C25-4AF1-BEE3-E389C4CEFAED}" destId="{D945A2F1-4B29-4334-BAE1-65CC4D3D550C}" srcOrd="7" destOrd="0" presId="urn:microsoft.com/office/officeart/2005/8/layout/cycle5"/>
    <dgm:cxn modelId="{A602CAC1-1894-40AC-BD9B-68F68F94216F}" type="presParOf" srcId="{E8F118F2-6C25-4AF1-BEE3-E389C4CEFAED}" destId="{50674802-6F78-499F-AE2F-F490337B005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D5D7E-4E53-4A5E-A3DE-8A137950CB3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DCB788-0DA2-4D6A-B289-ECB60A65AC6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ln w="0"/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গ্রাহক জমির রেকর্ডের অনুলিপি অনলাইন থেকে সংগ্রহ করছে। এবং নির্দিষ্ট ফি জমা দিয়ে দেশ-বিদেশের যে কোন স্থান থেকে পর্চা সংগ্রহ সম্ভব। </a:t>
          </a:r>
          <a:endParaRPr lang="en-US" sz="3600" dirty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A41E91-B14A-4BE8-81ED-39EC767447C0}" type="parTrans" cxnId="{F68E43B3-834E-43BB-BBDB-846C9BDE14E6}">
      <dgm:prSet/>
      <dgm:spPr/>
      <dgm:t>
        <a:bodyPr/>
        <a:lstStyle/>
        <a:p>
          <a:endParaRPr lang="en-US" sz="2000"/>
        </a:p>
      </dgm:t>
    </dgm:pt>
    <dgm:pt modelId="{BC1CE3DB-1BEA-4F8D-84F0-8718501879CF}" type="sibTrans" cxnId="{F68E43B3-834E-43BB-BBDB-846C9BDE14E6}">
      <dgm:prSet/>
      <dgm:spPr/>
      <dgm:t>
        <a:bodyPr/>
        <a:lstStyle/>
        <a:p>
          <a:endParaRPr lang="en-US" sz="2000"/>
        </a:p>
      </dgm:t>
    </dgm:pt>
    <dgm:pt modelId="{0802B3D7-908C-40BC-B1FB-F64588A98A4C}" type="pres">
      <dgm:prSet presAssocID="{253D5D7E-4E53-4A5E-A3DE-8A137950CB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0D5FF0-B208-46FD-BD8A-6EDC6A1D0CED}" type="pres">
      <dgm:prSet presAssocID="{A1DCB788-0DA2-4D6A-B289-ECB60A65AC68}" presName="node" presStyleLbl="node1" presStyleIdx="0" presStyleCnt="1" custScaleX="259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69A7E-2D10-4CD0-8635-7F1C269030CE}" type="presOf" srcId="{253D5D7E-4E53-4A5E-A3DE-8A137950CB3D}" destId="{0802B3D7-908C-40BC-B1FB-F64588A98A4C}" srcOrd="0" destOrd="0" presId="urn:microsoft.com/office/officeart/2005/8/layout/cycle2"/>
    <dgm:cxn modelId="{0692F04C-DEEF-4FF1-9931-FED9C975FE87}" type="presOf" srcId="{A1DCB788-0DA2-4D6A-B289-ECB60A65AC68}" destId="{750D5FF0-B208-46FD-BD8A-6EDC6A1D0CED}" srcOrd="0" destOrd="0" presId="urn:microsoft.com/office/officeart/2005/8/layout/cycle2"/>
    <dgm:cxn modelId="{F68E43B3-834E-43BB-BBDB-846C9BDE14E6}" srcId="{253D5D7E-4E53-4A5E-A3DE-8A137950CB3D}" destId="{A1DCB788-0DA2-4D6A-B289-ECB60A65AC68}" srcOrd="0" destOrd="0" parTransId="{B3A41E91-B14A-4BE8-81ED-39EC767447C0}" sibTransId="{BC1CE3DB-1BEA-4F8D-84F0-8718501879CF}"/>
    <dgm:cxn modelId="{8E2FBF66-3264-44E4-AB86-A8CD0BFBE80F}" type="presParOf" srcId="{0802B3D7-908C-40BC-B1FB-F64588A98A4C}" destId="{750D5FF0-B208-46FD-BD8A-6EDC6A1D0C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4B361A-D979-4DA7-89C8-BCCF57DA344E}">
      <dsp:nvSpPr>
        <dsp:cNvPr id="0" name=""/>
        <dsp:cNvSpPr/>
      </dsp:nvSpPr>
      <dsp:spPr>
        <a:xfrm>
          <a:off x="1616188" y="6529"/>
          <a:ext cx="4747888" cy="47478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616188" y="6529"/>
        <a:ext cx="4747888" cy="47478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158CC-E207-419D-87FF-CB4E6F2D722D}">
      <dsp:nvSpPr>
        <dsp:cNvPr id="0" name=""/>
        <dsp:cNvSpPr/>
      </dsp:nvSpPr>
      <dsp:spPr>
        <a:xfrm>
          <a:off x="1744389" y="502"/>
          <a:ext cx="4407029" cy="172530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744389" y="502"/>
        <a:ext cx="4407029" cy="1725301"/>
      </dsp:txXfrm>
    </dsp:sp>
    <dsp:sp modelId="{D86A2704-CA6F-4DBD-A4EA-83A67F92D80B}">
      <dsp:nvSpPr>
        <dsp:cNvPr id="0" name=""/>
        <dsp:cNvSpPr/>
      </dsp:nvSpPr>
      <dsp:spPr>
        <a:xfrm>
          <a:off x="703169" y="1216882"/>
          <a:ext cx="4599793" cy="4599793"/>
        </a:xfrm>
        <a:custGeom>
          <a:avLst/>
          <a:gdLst/>
          <a:ahLst/>
          <a:cxnLst/>
          <a:rect l="0" t="0" r="0" b="0"/>
          <a:pathLst>
            <a:path>
              <a:moveTo>
                <a:pt x="3985304" y="734992"/>
              </a:moveTo>
              <a:arcTo wR="2299896" hR="2299896" stAng="19027394" swAng="15452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09189-FF5A-4AF9-BAEF-7DAFB59EE976}">
      <dsp:nvSpPr>
        <dsp:cNvPr id="0" name=""/>
        <dsp:cNvSpPr/>
      </dsp:nvSpPr>
      <dsp:spPr>
        <a:xfrm>
          <a:off x="4258340" y="3162687"/>
          <a:ext cx="3362665" cy="2300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পুর্জি তথ্য পেয়ে চাষি আখ সরবরাহ করছে। দেশে ১৫টি চিনিকলে সকল আখচাষী এখন এস এম এসের মাধ্যমে পূজির তথ্য পাচ্চে। </a:t>
          </a:r>
          <a:endParaRPr lang="en-US" sz="28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8340" y="3162687"/>
        <a:ext cx="3362665" cy="2300620"/>
      </dsp:txXfrm>
    </dsp:sp>
    <dsp:sp modelId="{7FCF2A6C-3EF1-4075-88B3-742F48634D4E}">
      <dsp:nvSpPr>
        <dsp:cNvPr id="0" name=""/>
        <dsp:cNvSpPr/>
      </dsp:nvSpPr>
      <dsp:spPr>
        <a:xfrm>
          <a:off x="1648007" y="863153"/>
          <a:ext cx="4599793" cy="4599793"/>
        </a:xfrm>
        <a:custGeom>
          <a:avLst/>
          <a:gdLst/>
          <a:ahLst/>
          <a:cxnLst/>
          <a:rect l="0" t="0" r="0" b="0"/>
          <a:pathLst>
            <a:path>
              <a:moveTo>
                <a:pt x="2437098" y="4595697"/>
              </a:moveTo>
              <a:arcTo wR="2299896" hR="2299896" stAng="5194798" swAng="7886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976B4-7ADE-4EE6-8F67-ADF80C2259C0}">
      <dsp:nvSpPr>
        <dsp:cNvPr id="0" name=""/>
        <dsp:cNvSpPr/>
      </dsp:nvSpPr>
      <dsp:spPr>
        <a:xfrm>
          <a:off x="234523" y="3231958"/>
          <a:ext cx="3443223" cy="216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পুর্জি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আখচাষিদের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আখ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সরবরাহের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অনুমতিপত্র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পুর্জির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চাষিদের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আখ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সরবরাহে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হয়রানি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বিড়ম্বনার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অবসান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2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4523" y="3231958"/>
        <a:ext cx="3443223" cy="2162078"/>
      </dsp:txXfrm>
    </dsp:sp>
    <dsp:sp modelId="{50674802-6F78-499F-AE2F-F490337B005C}">
      <dsp:nvSpPr>
        <dsp:cNvPr id="0" name=""/>
        <dsp:cNvSpPr/>
      </dsp:nvSpPr>
      <dsp:spPr>
        <a:xfrm>
          <a:off x="2559080" y="1243568"/>
          <a:ext cx="4599793" cy="4599793"/>
        </a:xfrm>
        <a:custGeom>
          <a:avLst/>
          <a:gdLst/>
          <a:ahLst/>
          <a:cxnLst/>
          <a:rect l="0" t="0" r="0" b="0"/>
          <a:pathLst>
            <a:path>
              <a:moveTo>
                <a:pt x="94136" y="1648631"/>
              </a:moveTo>
              <a:arcTo wR="2299896" hR="2299896" stAng="11786974" swAng="16260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D5FF0-B208-46FD-BD8A-6EDC6A1D0CED}">
      <dsp:nvSpPr>
        <dsp:cNvPr id="0" name=""/>
        <dsp:cNvSpPr/>
      </dsp:nvSpPr>
      <dsp:spPr>
        <a:xfrm>
          <a:off x="115091" y="1491"/>
          <a:ext cx="7811514" cy="300778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n w="0"/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গ্রাহক জমির রেকর্ডের অনুলিপি অনলাইন থেকে সংগ্রহ করছে। এবং নির্দিষ্ট ফি জমা দিয়ে দেশ-বিদেশের যে কোন স্থান থেকে পর্চা সংগ্রহ সম্ভব। </a:t>
          </a:r>
          <a:endParaRPr lang="en-US" sz="3600" kern="1200" dirty="0">
            <a:ln w="0"/>
            <a:solidFill>
              <a:schemeClr val="tx1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091" y="1491"/>
        <a:ext cx="7811514" cy="300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794D6-1CAF-4C0C-B7D0-DA8DA7B86149}" type="datetimeFigureOut">
              <a:rPr lang="en-US" smtClean="0"/>
              <a:pPr/>
              <a:t>02-Dec-15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7D1C-ECBF-43D0-B42E-3EAFD3473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81000"/>
            <a:ext cx="3606908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3" name="Picture 1" descr="D:\Wallpaper\Flower\IMG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4953000" cy="4116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0" y="1235956"/>
            <a:ext cx="3291625" cy="2210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690" y="5461107"/>
            <a:ext cx="7606145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মিনি</a:t>
            </a:r>
            <a:r>
              <a:rPr lang="en-US" sz="3600" dirty="0" err="1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6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BD" sz="36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হাজার টাকা পর্যন্ত পাঠাতে পারে সকল ডাকঘর। </a:t>
            </a:r>
            <a:endParaRPr lang="en-US" sz="36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559" y="4103797"/>
            <a:ext cx="757800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 বিভাগ এমটিএসের মাধ্যমে দেশের সব জায়গায় দ্রুত ও কম খরচে টাকা পাঠাচ্ছে।   </a:t>
            </a:r>
            <a:endParaRPr lang="en-US" sz="36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0204" y="182880"/>
            <a:ext cx="3186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এমটিএস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.C.T.C\Bikas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161" y="1205498"/>
            <a:ext cx="3777761" cy="226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6186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88" y="249382"/>
            <a:ext cx="4614285" cy="3061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90946"/>
            <a:ext cx="3782291" cy="283306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720437" y="3629892"/>
          <a:ext cx="8041698" cy="301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46764" y="3061855"/>
            <a:ext cx="466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ই-পর্চা সেবা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23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71600" y="789709"/>
            <a:ext cx="6068291" cy="1925231"/>
            <a:chOff x="3048001" y="507417"/>
            <a:chExt cx="3535937" cy="22629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983" r="25677"/>
            <a:stretch>
              <a:fillRect/>
            </a:stretch>
          </p:blipFill>
          <p:spPr>
            <a:xfrm>
              <a:off x="3048001" y="507417"/>
              <a:ext cx="1648690" cy="22479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113" y="522459"/>
              <a:ext cx="2028825" cy="224790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60" y="3919972"/>
            <a:ext cx="2830849" cy="1826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2" y="3906117"/>
            <a:ext cx="3594496" cy="19382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364" y="2854037"/>
            <a:ext cx="8797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 স্বাস্থ্য পরামর্শ দিয়ে থাকেন বিভিন্ন সরকারি স্বাস্থ্যকেন্দ্রের চিকিৎসকেরা।</a:t>
            </a:r>
            <a:endParaRPr lang="en-US" sz="32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3491" y="5903893"/>
            <a:ext cx="6165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সেবার মাধ্যমে রোগী জেলা সদরে না এসেও বিশেষজ্ঞ চিকিৎসকের সেবা ও পরামর্শ পাচ্ছেন।</a:t>
            </a:r>
            <a:endParaRPr lang="en-US" sz="28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2072" y="0"/>
            <a:ext cx="2618509" cy="66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ই-স্বাস্থ্যসেবা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295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45" y="979089"/>
            <a:ext cx="4662719" cy="2843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9" y="979090"/>
            <a:ext cx="3795714" cy="2843121"/>
          </a:xfrm>
          <a:prstGeom prst="rect">
            <a:avLst/>
          </a:prstGeom>
        </p:spPr>
      </p:pic>
      <p:sp>
        <p:nvSpPr>
          <p:cNvPr id="14" name="Round Single Corner Rectangle 13"/>
          <p:cNvSpPr/>
          <p:nvPr/>
        </p:nvSpPr>
        <p:spPr>
          <a:xfrm>
            <a:off x="4756875" y="4633047"/>
            <a:ext cx="3929063" cy="1543049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32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লাইনে দাঁড়িয়ে টিকেট কাটছে, যা অনেক কষ্টসাধ্য।  </a:t>
            </a:r>
            <a:endParaRPr lang="en-US" sz="32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4908" y="4480648"/>
            <a:ext cx="3629023" cy="15430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endParaRPr lang="en-US" sz="3200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ট্রেনে ভমন করছে।</a:t>
            </a:r>
            <a:endParaRPr lang="en-US" sz="3200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964" y="166255"/>
            <a:ext cx="60128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ই-টিকেটিং ও মোবাইল টিকেটিং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986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1" y="525404"/>
            <a:ext cx="4295975" cy="2960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46" y="568793"/>
            <a:ext cx="3932981" cy="29459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96" y="3775183"/>
            <a:ext cx="785855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ট্রেনের টিকেট মোবাইল ফোনে অথবা অনলাইনের মাধ্যমে কাটার ব্যবস্থা হয়েছে।</a:t>
            </a:r>
            <a:endParaRPr lang="en-US" sz="3600" dirty="0">
              <a:ln w="0"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471" y="5128552"/>
            <a:ext cx="7806673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লাইনে দাঁড়িয়ে টিকেট কাটার বিড়ম্বনার অবসান ঘটেছে। </a:t>
            </a:r>
            <a:endParaRPr lang="en-US" sz="3600" dirty="0">
              <a:ln w="0"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79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986" y="728050"/>
            <a:ext cx="3597419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দলগতকাজ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Cube 3"/>
          <p:cNvSpPr/>
          <p:nvPr/>
        </p:nvSpPr>
        <p:spPr>
          <a:xfrm>
            <a:off x="300039" y="2327981"/>
            <a:ext cx="8843961" cy="2443175"/>
          </a:xfrm>
          <a:prstGeom prst="cube">
            <a:avLst>
              <a:gd name="adj" fmla="val 500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b="1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ই-সার্ভিস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বুঝায় ? </a:t>
            </a:r>
          </a:p>
          <a:p>
            <a:r>
              <a:rPr lang="bn-BD" sz="3200" b="1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ই-সার্ভিসের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নাগরিকের  সুবিধা ব্যাখ্যা কর?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429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7538" y="216904"/>
            <a:ext cx="3148877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895" y="2342855"/>
            <a:ext cx="7935061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ডাকঘর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9069" y="3192890"/>
            <a:ext cx="7395114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ই-সেবা চালুর ফলে সংশ্লিষ্ট দফতরের সক্ষমতা বৃদ্ধি পেয়েছে ----%।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1272" y="4350328"/>
            <a:ext cx="738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বিশেষজ্ঞ ডাক্তারের সেবা গ্রহণ করা যায়--------------।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97869" y="1651061"/>
            <a:ext cx="6728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চিনিকল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চাষিদের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পাঠাচ্ছে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75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0" grpId="0" animBg="1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9346" t="73832" r="9346" b="14953"/>
          <a:stretch>
            <a:fillRect/>
          </a:stretch>
        </p:blipFill>
        <p:spPr bwMode="auto">
          <a:xfrm>
            <a:off x="1062467" y="501356"/>
            <a:ext cx="6700839" cy="116205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03563" y="2050473"/>
            <a:ext cx="7800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১। বাংলাদেশের কয়েক টি  ই-সার্ভিসের তালিকা করে প্রধান প্রধান প্রধান বৈশিষ্ট্য উল্লেখ কর।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813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49183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Lovely\Desktop\aziz.pictur\aziz p2\Gada+ful+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454" y="1406236"/>
            <a:ext cx="6991350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485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495800" cy="1066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prstTxWarp prst="textTriangle">
              <a:avLst/>
            </a:prstTxWarp>
          </a:bodyPr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pic>
        <p:nvPicPr>
          <p:cNvPr id="5" name="Content Placeholder 4" descr="54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1647358" cy="2023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3886200"/>
            <a:ext cx="434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 আব্দুল আজিজ সরকার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সহকারি শিক্ষক (কম্পিউটার)</a:t>
            </a:r>
            <a:br>
              <a:rPr lang="bn-BD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হাজী সৈয়দ আলী খান উচ্চ বিদ্যালয়,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কচুক্ষেত,ক্যান্টনমেন্ট,ঢাকা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3657600"/>
            <a:ext cx="3733800" cy="293296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50326" y="3945184"/>
            <a:ext cx="4585855" cy="206210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ম-১০ম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  <a:endParaRPr lang="en-US" sz="3200" b="1" dirty="0" smtClean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ofazzal id 22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973" y="293977"/>
            <a:ext cx="28479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6588" y="238644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bn-BD" sz="1600" b="1" dirty="0" smtClean="0"/>
              <a:t> 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C:\Users\User\Desktop\Tofazzal id 22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809" y="214313"/>
            <a:ext cx="348996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6977" y="227808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ভিডিও কনফারেন্স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5412" y="528161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</a:t>
            </a:r>
            <a:r>
              <a:rPr lang="bn-BD" b="1" dirty="0" smtClean="0"/>
              <a:t> 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16765" y="4343400"/>
            <a:ext cx="181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3" descr="C:\Users\User\Desktop\Tofazzal id 22\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329" y="2866592"/>
            <a:ext cx="3498272" cy="227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05451" y="528724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1148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C:\Users\User\Desktop\Tofazzal id 22\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17" y="2800784"/>
            <a:ext cx="3565814" cy="24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Process 12"/>
          <p:cNvSpPr/>
          <p:nvPr/>
        </p:nvSpPr>
        <p:spPr>
          <a:xfrm>
            <a:off x="1523931" y="5927148"/>
            <a:ext cx="5702082" cy="606135"/>
          </a:xfrm>
          <a:prstGeom prst="flowChart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bn-BD" sz="6000" b="1" dirty="0" smtClean="0">
                <a:ln w="0"/>
                <a:blipFill>
                  <a:blip r:embed="rId6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  <a:endParaRPr lang="en-US" sz="6000" b="1" dirty="0">
              <a:ln w="0"/>
              <a:blipFill>
                <a:blip r:embed="rId6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8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188" y="404152"/>
            <a:ext cx="86292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9600" b="1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  <a:endParaRPr lang="en-US" sz="9600" b="1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34289" y="1771073"/>
          <a:ext cx="7841674" cy="475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74958" y="277091"/>
            <a:ext cx="2560316" cy="1107996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708" y="1274618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>
                        <a:shade val="47000"/>
                        <a:satMod val="150000"/>
                      </a:srgbClr>
                    </a:gs>
                    <a:gs pos="2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>
                        <a:shade val="47000"/>
                        <a:satMod val="150000"/>
                      </a:srgbClr>
                    </a:gs>
                    <a:gs pos="2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00">
                      <a:shade val="47000"/>
                      <a:satMod val="150000"/>
                    </a:srgbClr>
                  </a:gs>
                  <a:gs pos="2000">
                    <a:schemeClr val="tx1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39" y="3299751"/>
            <a:ext cx="8616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ই-সার্ভিসের গুরত্ব বর্ণনা করতে পারবে।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876" y="2454625"/>
            <a:ext cx="5211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ই-সার্ভিস কি বলতে পারবে । 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8037" y="4073236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 ই-সেবার বৈশিষ্ট্য বিশ্লেষণ করতে পারবে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266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e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89" y="304800"/>
            <a:ext cx="8348230" cy="6351104"/>
          </a:xfrm>
          <a:prstGeom prst="rect">
            <a:avLst/>
          </a:prstGeom>
        </p:spPr>
      </p:pic>
      <p:sp>
        <p:nvSpPr>
          <p:cNvPr id="22" name="Chevron 21"/>
          <p:cNvSpPr/>
          <p:nvPr/>
        </p:nvSpPr>
        <p:spPr>
          <a:xfrm rot="2352874">
            <a:off x="5331568" y="3374572"/>
            <a:ext cx="578841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523999" y="234141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hevron 25"/>
          <p:cNvSpPr/>
          <p:nvPr/>
        </p:nvSpPr>
        <p:spPr>
          <a:xfrm rot="2483931">
            <a:off x="5458691" y="1427018"/>
            <a:ext cx="484632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9549259">
            <a:off x="1119816" y="4204265"/>
            <a:ext cx="484632" cy="59236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076 -0.1574 L -0.01076 -0.00092 C -0.01076 0.06922 0.05816 0.15579 0.11424 0.15579 L 0.23924 0.1557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-1.48148E-6 L 0.07292 -0.05046 C 0.08837 -0.0618 0.11129 -0.06805 0.13507 -0.06805 C 0.16233 -0.06805 0.18403 -0.0618 0.19948 -0.05046 L 0.27257 -1.48148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1066 0.06296 0.2132 0.12592 0.25921 0.15555 C 0.30521 0.18518 0.2724 0.17778 0.27587 0.17778 C 0.27934 0.17778 0.27987 0.16667 0.28039 0.15555 " pathEditMode="relative" ptsTypes="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98 1.11022E-16 C -0.0099 0.00069 -0.00764 0.00023 -0.0059 0.00185 C 0.0125 0.01806 -0.0059 0.00856 0.00625 0.01412 C 0.01042 0.02292 0.01857 0.03727 0.02587 0.04028 C 0.03264 0.04653 0.0408 0.04884 0.04861 0.05255 C 0.05173 0.05394 0.05781 0.05648 0.05781 0.05671 C 0.07048 0.06782 0.07864 0.07292 0.09253 0.08079 C 0.10173 0.08588 0.11007 0.09259 0.11979 0.09699 C 0.13142 0.11157 0.17465 0.11528 0.18958 0.11713 C 0.26111 0.12593 0.33298 0.13125 0.40469 0.13935 C 0.41719 0.13356 0.40955 0.11736 0.40017 0.11296 C 0.39566 0.11667 0.39305 0.12037 0.38958 0.12523 C 0.38715 0.13426 0.38507 0.13958 0.38958 0.15139 C 0.3908 0.15579 0.39566 0.15671 0.39861 0.15949 C 0.40017 0.16088 0.40278 0.16366 0.40278 0.16366 C 0.41632 0.16296 0.42917 0.16319 0.44253 0.16157 C 0.44583 0.16111 0.44826 0.15787 0.45173 0.15741 C 0.46684 0.15509 0.45972 0.15648 0.47292 0.15347 C 0.48507 0.14282 0.46701 0.15741 0.48646 0.14745 C 0.48785 0.14676 0.48819 0.14421 0.48923 0.14329 C 0.49149 0.14213 0.49357 0.14213 0.49566 0.14144 C 0.50121 0.1331 0.50746 0.13287 0.51528 0.12917 C 0.52031 0.12245 0.52517 0.12106 0.53194 0.11713 C 0.53403 0.11597 0.53611 0.11458 0.53802 0.11296 C 0.5401 0.11111 0.54167 0.10833 0.5441 0.10694 C 0.54844 0.10417 0.55607 0.10255 0.56076 0.10093 C 0.56562 0.09676 0.57031 0.09537 0.57587 0.09282 C 0.5809 0.08657 0.5875 0.08519 0.5941 0.08287 C 0.60781 0.07801 0.62135 0.07199 0.63507 0.06667 C 0.63941 0.06065 0.64253 0.05856 0.64861 0.05648 C 0.6526 0.05139 0.65607 0.04954 0.66076 0.0463 C 0.66371 0.04444 0.66545 0.04028 0.6684 0.03843 C 0.67326 0.03519 0.67864 0.03356 0.68351 0.03032 C 0.69114 0.01435 0.68125 0.0331 0.69114 0.02014 C 0.69288 0.01782 0.69427 0.01481 0.69566 0.01204 C 0.6967 0.01019 0.69739 0.00764 0.69861 0.00602 C 0.70087 0.00301 0.70382 0.00093 0.70625 -0.00208 C 0.70885 -0.00926 0.71128 -0.01458 0.71528 -0.02037 C 0.71753 -0.02917 0.72066 -0.03588 0.72292 -0.04444 C 0.72257 -0.04769 0.72101 -0.06759 0.7184 -0.07083 C 0.7118 -0.07917 0.70625 -0.08565 0.69861 -0.09306 C 0.69618 -0.09537 0.67587 -0.10046 0.67292 -0.10116 C 0.66232 -0.10046 0.65173 -0.10023 0.64114 -0.09907 C 0.62795 -0.09769 0.61667 -0.08843 0.60469 -0.08287 C 0.60243 -0.07384 0.60382 -0.06319 0.61076 -0.05856 C 0.6151 -0.05579 0.61996 -0.05463 0.62448 -0.05255 C 0.62604 -0.05185 0.62899 -0.05046 0.62899 -0.05023 C 0.63246 -0.05116 0.63611 -0.05139 0.63958 -0.05255 C 0.64271 -0.05347 0.64861 -0.05671 0.64861 -0.05648 C 0.65295 -0.06227 0.65955 -0.0662 0.66528 -0.06875 C 0.66979 -0.07454 0.67378 -0.08009 0.67899 -0.08495 C 0.68281 -0.10139 0.67743 -0.08171 0.68351 -0.09491 C 0.68628 -0.10093 0.69028 -0.11273 0.69253 -0.11921 C 0.70156 -0.14653 0.70503 -0.17731 0.71076 -0.20602 C 0.71215 -0.22106 0.71302 -0.23958 0.71684 -0.25463 C 0.71562 -0.26366 0.71441 -0.27199 0.71232 -0.28079 C 0.70989 -0.30208 0.71024 -0.30625 0.69861 -0.31921 C 0.69444 -0.32407 0.69184 -0.32708 0.68646 -0.3294 C 0.66979 -0.32477 0.67621 -0.32731 0.66684 -0.32338 C 0.66528 -0.32199 0.66389 -0.32037 0.66232 -0.31921 C 0.66094 -0.31829 0.6592 -0.31829 0.65781 -0.31713 C 0.65173 -0.31227 0.65017 -0.30139 0.64861 -0.29306 C 0.65295 -0.26481 0.64844 -0.27685 0.6941 -0.28495 C 0.69427 -0.28495 0.69705 -0.29676 0.69705 -0.29699 C 0.69653 -0.32593 0.69635 -0.35486 0.69566 -0.3838 C 0.69566 -0.38657 0.69548 -0.4213 0.69114 -0.42824 C 0.68646 -0.43588 0.66996 -0.43704 0.66371 -0.43843 C 0.6467 -0.44236 0.62951 -0.44444 0.61232 -0.44653 C 0.59462 -0.45139 0.57778 -0.45694 0.56076 -0.46481 C 0.55035 -0.46968 0.55851 -0.46389 0.55017 -0.46875 C 0.54167 -0.47338 0.53437 -0.47894 0.52587 -0.48287 C 0.52135 -0.48889 0.5184 -0.49236 0.51232 -0.49491 C 0.50399 -0.50231 0.49583 -0.50856 0.48646 -0.51319 C 0.48107 -0.51597 0.47465 -0.51759 0.46979 -0.5213 C 0.46667 -0.52361 0.46371 -0.52662 0.46042 -0.5294 C 0.45677 -0.53287 0.45156 -0.53356 0.44705 -0.53542 C 0.44323 -0.53704 0.44028 -0.5419 0.43628 -0.54352 C 0.42778 -0.54745 0.41823 -0.55069 0.4092 -0.5537 C 0.40347 -0.5588 0.39774 -0.55949 0.3908 -0.56157 C 0.37743 -0.56088 0.36371 -0.56134 0.35017 -0.55972 C 0.34496 -0.55903 0.34028 -0.55509 0.33507 -0.5537 C 0.32621 -0.55116 0.31788 -0.54907 0.3092 -0.5456 C 0.30607 -0.54444 0.29982 -0.54144 0.29982 -0.5412 C 0.29514 -0.53542 0.28958 -0.53403 0.28351 -0.53148 C 0.2717 -0.52639 0.28663 -0.5331 0.27448 -0.52523 C 0.27101 -0.52292 0.26128 -0.52176 0.2592 -0.5213 C 0.25469 -0.51921 0.24982 -0.5162 0.24566 -0.51319 C 0.24253 -0.51088 0.23958 -0.50787 0.23646 -0.50509 C 0.23489 -0.5037 0.23194 -0.50116 0.23194 -0.50093 C 0.2309 -0.49907 0.22969 -0.49722 0.22899 -0.49491 C 0.22778 -0.49097 0.22587 -0.48287 0.22587 -0.48264 C 0.22743 -0.46157 0.22413 -0.46019 0.23646 -0.45463 C 0.25816 -0.45579 0.26996 -0.44931 0.28507 -0.46273 C 0.28715 -0.46667 0.28854 -0.4713 0.29114 -0.47477 C 0.29357 -0.47824 0.29861 -0.48495 0.29861 -0.48472 C 0.30173 -0.49699 0.30694 -0.5088 0.31198 -0.51921 C 0.3151 -0.53125 0.31667 -0.54352 0.31979 -0.55556 C 0.3191 -0.55903 0.3191 -0.5625 0.3184 -0.56574 C 0.31476 -0.57708 0.2967 -0.57847 0.28958 -0.57986 C 0.22482 -0.57778 0.16146 -0.57315 0.09705 -0.56574 C 0.08021 -0.56181 0.06371 -0.55648 0.04705 -0.5537 C 0.02031 -0.54144 0.06042 -0.55949 0.02448 -0.5456 C 0.01337 -0.54144 0.0026 -0.53495 -0.00886 -0.53148 C -0.02014 -0.52153 -0.02083 -0.51806 -0.02552 -0.50116 C -0.02622 -0.49861 -0.02639 -0.49583 -0.02726 -0.49306 C -0.02795 -0.48889 -0.03021 -0.48079 -0.03021 -0.48056 C -0.02969 -0.46991 -0.03212 -0.45718 -0.02726 -0.44861 C -0.02136 -0.43889 -0.00886 -0.43958 -0.00156 -0.43843 C 0.02344 -0.43472 -0.0033 -0.43773 0.02899 -0.43449 C 0.0408 -0.43565 0.05 -0.43565 0.06076 -0.44051 C 0.06337 -0.44375 0.0658 -0.44722 0.0684 -0.45046 C 0.06944 -0.45208 0.06927 -0.45463 0.06979 -0.45671 C 0.07309 -0.47037 0.07135 -0.46551 0.07587 -0.47477 C 0.07482 -0.50162 0.08194 -0.51227 0.06684 -0.51921 C 0.04826 -0.51806 0.03976 -0.51852 0.02448 -0.51319 C 0.01805 -0.50787 0.01042 -0.50556 0.00451 -0.49907 C -0.00365 -0.49005 -0.01163 -0.48009 -0.01962 -0.47083 C -0.02222 -0.46782 -0.02431 -0.46319 -0.02726 -0.46065 C -0.03195 -0.45625 -0.04115 -0.44745 -0.04375 -0.44051 C -0.04827 -0.4287 -0.05573 -0.42037 -0.06354 -0.41227 C -0.06667 -0.40926 -0.07257 -0.40417 -0.07257 -0.40394 C -0.07361 -0.40139 -0.07413 -0.39838 -0.07552 -0.39606 C -0.07674 -0.39421 -0.07899 -0.39375 -0.08021 -0.3919 C -0.08125 -0.39028 -0.0809 -0.38773 -0.0816 -0.38588 C -0.08663 -0.37384 -0.08577 -0.37569 -0.09219 -0.36968 C -0.09827 -0.3463 -0.11389 -0.32593 -0.12413 -0.30509 C -0.1309 -0.29167 -0.12483 -0.3037 -0.13629 -0.27894 C -0.13733 -0.27685 -0.13924 -0.27269 -0.13924 -0.27245 C -0.14254 -0.25278 -0.13889 -0.25903 -0.14531 -0.25046 C -0.1467 -0.2412 -0.14896 -0.22106 -0.14375 -0.21412 C -0.14132 -0.21088 -0.12222 -0.20509 -0.11823 -0.20417 C -0.11198 -0.20278 -0.09983 -0.2 -0.09983 -0.19977 C -0.07292 -0.20093 -0.05035 -0.19861 -0.02552 -0.20602 C -0.0191 -0.21181 -0.01181 -0.21574 -0.00452 -0.21829 C 0.00417 -0.22963 0.0125 -0.24028 0.02118 -0.25046 C 0.02604 -0.25625 0.03351 -0.27083 0.03351 -0.2706 C 0.03403 -0.27361 0.0342 -0.27639 0.03507 -0.27894 C 0.03663 -0.28333 0.04114 -0.29097 0.04114 -0.29074 C 0.03941 -0.33264 0.04566 -0.33079 0.01979 -0.32731 C 0.01319 -0.32431 0.00955 -0.31782 0.00312 -0.31528 C -0.00035 -0.3081 -0.00695 -0.30116 -0.00886 -0.29306 C -0.01111 -0.28472 -0.00955 -0.28889 -0.01354 -0.28079 C -0.01233 -0.26574 -0.01441 -0.25833 -0.0059 -0.25046 C -0.00174 -0.2419 0.00087 -0.24375 0.00781 -0.24051 C 0.02066 -0.23449 0.03333 -0.23032 0.04705 -0.22824 C 0.06371 -0.22894 0.08021 -0.22847 0.09705 -0.23032 C 0.10295 -0.23102 0.1125 -0.23796 0.1184 -0.24051 C 0.12743 -0.24468 0.1368 -0.24769 0.14566 -0.25255 C 0.16042 -0.26088 0.17274 -0.27755 0.18802 -0.28287 C 0.19739 -0.29144 0.20781 -0.29444 0.2184 -0.29907 C 0.22413 -0.30486 0.22882 -0.30648 0.23507 -0.31111 C 0.24444 -0.31806 0.24566 -0.32431 0.25625 -0.32731 C 0.25729 -0.3287 0.25816 -0.33032 0.2592 -0.33148 C 0.26111 -0.33356 0.26354 -0.33519 0.26528 -0.3375 C 0.275 -0.35046 0.26406 -0.3419 0.27587 -0.34954 C 0.28107 -0.35648 0.28073 -0.35903 0.28785 -0.36366 C 0.29028 -0.37245 0.29514 -0.3794 0.29982 -0.38588 C 0.30469 -0.4044 0.3184 -0.41181 0.33194 -0.41412 C 0.37274 -0.41227 0.36042 -0.41597 0.38194 -0.40602 C 0.38767 -0.39884 0.38212 -0.40463 0.3908 -0.4 C 0.40226 -0.39444 0.39219 -0.39815 0.40173 -0.3919 C 0.40607 -0.38912 0.41493 -0.38588 0.41493 -0.38565 C 0.41736 -0.38287 0.42066 -0.38079 0.42292 -0.37778 C 0.42413 -0.37616 0.42448 -0.37361 0.42587 -0.37176 C 0.42673 -0.37037 0.42795 -0.36921 0.42899 -0.36782 C 0.4316 -0.35509 0.43472 -0.34213 0.43802 -0.3294 C 0.43646 -0.29282 0.43837 -0.27963 0.42587 -0.25255 C 0.42205 -0.24421 0.42187 -0.23519 0.41684 -0.22824 C 0.41406 -0.21736 0.40885 -0.21505 0.40173 -0.21019 C 0.38559 -0.19931 0.36597 -0.1963 0.34861 -0.18796 C 0.31528 -0.18958 0.31493 -0.18681 0.2941 -0.19398 C 0.27673 -0.21019 0.30139 -0.18819 0.28507 -0.2 C 0.28177 -0.20231 0.27587 -0.2081 0.27587 -0.20787 C 0.27309 -0.21366 0.26892 -0.21829 0.26684 -0.22431 C 0.25885 -0.24815 0.26753 -0.22523 0.26232 -0.24653 C 0.2592 -0.25949 0.25989 -0.25 0.25625 -0.26065 C 0.25364 -0.26829 0.25347 -0.27199 0.25173 -0.27894 C 0.24965 -0.28773 0.24774 -0.29653 0.24566 -0.30509 C 0.24462 -0.30903 0.24253 -0.31713 0.24253 -0.3169 C 0.24392 -0.33981 0.24184 -0.34653 0.25469 -0.35764 C 0.25764 -0.36898 0.26441 -0.37639 0.27135 -0.3838 C 0.28073 -0.39375 0.28871 -0.40278 0.29982 -0.4081 C 0.30694 -0.41782 0.3191 -0.4169 0.32743 -0.42431 C 0.34496 -0.42315 0.35503 -0.425 0.36944 -0.41829 C 0.37361 -0.41319 0.37153 -0.41505 0.37587 -0.41227 " pathEditMode="relative" rAng="0" ptsTypes="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3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502" y="0"/>
            <a:ext cx="7293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(E-Service) 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?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363" y="4461164"/>
            <a:ext cx="8584401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Electronic Service-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সংক্ষিপ্ত 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(E-Service)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</a:p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 দ্রুততম, বিশ্বস্তও সাশ্রয়ী ইলেকট্রনিক যোগাযোগ ব্যবস্থা যার</a:t>
            </a:r>
          </a:p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এক কম্পিউটার থেকে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 কম্পিউটারে খুব সহজেই ডাটা বা</a:t>
            </a:r>
          </a:p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তথ্য আদান-প্রদান করা যায়।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ring t.jpg"/>
          <p:cNvPicPr>
            <a:picLocks noChangeAspect="1"/>
          </p:cNvPicPr>
          <p:nvPr/>
        </p:nvPicPr>
        <p:blipFill>
          <a:blip r:embed="rId2" cstate="print"/>
          <a:srcRect t="13813"/>
          <a:stretch>
            <a:fillRect/>
          </a:stretch>
        </p:blipFill>
        <p:spPr>
          <a:xfrm>
            <a:off x="2064327" y="1191490"/>
            <a:ext cx="4890655" cy="3297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54" y="324575"/>
            <a:ext cx="6771073" cy="4533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Folded Corner 3"/>
          <p:cNvSpPr/>
          <p:nvPr/>
        </p:nvSpPr>
        <p:spPr>
          <a:xfrm>
            <a:off x="1048724" y="4986338"/>
            <a:ext cx="6971335" cy="162877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 প্রসাশক কার্যালয়ে ই-সেবা কেন্দ্র চালুর ফলে বিভিন্ন বিষয়ে নাগরিকরা সুবিধা ভোগ করছে। </a:t>
            </a:r>
            <a:endParaRPr lang="en-US" sz="3200" dirty="0">
              <a:ln w="0">
                <a:solidFill>
                  <a:schemeClr val="tx2"/>
                </a:solidFill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129684" y="5053010"/>
            <a:ext cx="6971335" cy="162877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যে কাজে ২-৩ সপ্তাহ লাগতো সে কাজ মাত্র ২-৫ দিনে সম্ভব হচ্ছে। দলিল, পর্চা প্রভৃতির নকল প্রদানে ৪০ শতাংশ সক্ষমতা বৃদ্ধি পেয়েছে। </a:t>
            </a:r>
            <a:endParaRPr lang="en-US" sz="3200" dirty="0">
              <a:ln w="0">
                <a:solidFill>
                  <a:schemeClr val="tx2"/>
                </a:solidFill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47287" y="803563"/>
            <a:ext cx="3289586" cy="3602182"/>
            <a:chOff x="4247287" y="803563"/>
            <a:chExt cx="3289586" cy="3602182"/>
          </a:xfrm>
        </p:grpSpPr>
        <p:pic>
          <p:nvPicPr>
            <p:cNvPr id="2050" name="Picture 2" descr="I:\ \i.c.t.pictur\love-letters.jpg"/>
            <p:cNvPicPr>
              <a:picLocks noChangeAspect="1" noChangeArrowheads="1"/>
            </p:cNvPicPr>
            <p:nvPr/>
          </p:nvPicPr>
          <p:blipFill>
            <a:blip r:embed="rId3" cstate="print"/>
            <a:srcRect t="46131" r="52390" b="4868"/>
            <a:stretch>
              <a:fillRect/>
            </a:stretch>
          </p:blipFill>
          <p:spPr bwMode="auto">
            <a:xfrm>
              <a:off x="4247287" y="803563"/>
              <a:ext cx="1931842" cy="1316182"/>
            </a:xfrm>
            <a:prstGeom prst="rect">
              <a:avLst/>
            </a:prstGeom>
            <a:noFill/>
          </p:spPr>
        </p:pic>
        <p:pic>
          <p:nvPicPr>
            <p:cNvPr id="6" name="Picture 3" descr="C:\Users\User\Desktop\Tofazzal id 22\o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265" y="2258293"/>
              <a:ext cx="3037608" cy="2147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823475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011380" y="785089"/>
          <a:ext cx="7855529" cy="578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06982" y="3089563"/>
            <a:ext cx="390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ই-পূজি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7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158CC-E207-419D-87FF-CB4E6F2D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A2704-CA6F-4DBD-A4EA-83A67F92D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009189-FF5A-4AF9-BAEF-7DAFB59E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CF2A6C-3EF1-4075-88B3-742F48634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976B4-7ADE-4EE6-8F67-ADF80C225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674802-6F78-499F-AE2F-F490337B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382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AMD</cp:lastModifiedBy>
  <cp:revision>276</cp:revision>
  <dcterms:created xsi:type="dcterms:W3CDTF">2015-01-10T02:34:19Z</dcterms:created>
  <dcterms:modified xsi:type="dcterms:W3CDTF">2015-12-02T09:27:45Z</dcterms:modified>
</cp:coreProperties>
</file>